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2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&#20013;&#25991;&#29256;_&#22196;&#37325;&#29305;&#27530;&#20659;&#26579;&#24615;&#32954;&#28814;&#20581;&#24247;&#38364;&#25079;&#21839;&#21367;20200227.do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hungch@ntu.edu.tw" TargetMode="External"/><Relationship Id="rId2" Type="http://schemas.openxmlformats.org/officeDocument/2006/relationships/hyperlink" Target="https://my.ntu.edu.tw/ntuwdc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hyperlink" Target="https://www.cdc.gov.tw/Category/List/4x3Ks7o9L_pvqjGI6c5N1Q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am.ntu.edu.tw/zh/covid-19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s://my.ntu.edu.tw/ntuwdc/default.asp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2149CA5-5D9C-409C-B8C9-B604394639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TW" altLang="en-US" sz="6000" b="1" dirty="0"/>
              <a:t>應力所防疫措施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E61996F-94DF-467D-A102-067E89AB33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altLang="zh-TW" dirty="0"/>
          </a:p>
          <a:p>
            <a:pPr algn="ctr"/>
            <a:r>
              <a:rPr lang="zh-TW" altLang="en-US" sz="2800" dirty="0"/>
              <a:t>報告人 王文禎 技正 </a:t>
            </a:r>
            <a:r>
              <a:rPr lang="en-US" altLang="zh-TW" sz="2800" dirty="0"/>
              <a:t>(</a:t>
            </a:r>
            <a:r>
              <a:rPr lang="zh-TW" altLang="en-US" sz="2800" dirty="0"/>
              <a:t>防疫聯絡人</a:t>
            </a:r>
            <a:r>
              <a:rPr lang="en-US" altLang="zh-TW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56367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AA12450-F874-4EE2-BA41-565456AAC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77798"/>
          </a:xfrm>
        </p:spPr>
        <p:txBody>
          <a:bodyPr>
            <a:noAutofit/>
          </a:bodyPr>
          <a:lstStyle/>
          <a:p>
            <a:r>
              <a:rPr lang="zh-TW" altLang="en-US" sz="4400" b="1" dirty="0">
                <a:solidFill>
                  <a:srgbClr val="CC0099"/>
                </a:solidFill>
              </a:rPr>
              <a:t>全校性防疫措施</a:t>
            </a:r>
            <a:endParaRPr lang="zh-TW" altLang="en-US" sz="4400" b="1" dirty="0">
              <a:solidFill>
                <a:srgbClr val="002060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1C134B5-1B87-4A61-A912-A29092AB7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66887"/>
            <a:ext cx="8596668" cy="5203595"/>
          </a:xfrm>
        </p:spPr>
        <p:txBody>
          <a:bodyPr>
            <a:normAutofit/>
          </a:bodyPr>
          <a:lstStyle/>
          <a:p>
            <a:r>
              <a:rPr lang="zh-TW" altLang="en-US" sz="2600" dirty="0"/>
              <a:t>請單位內</a:t>
            </a:r>
            <a:r>
              <a:rPr lang="zh-TW" altLang="en-US" sz="2600" dirty="0">
                <a:solidFill>
                  <a:srgbClr val="FF0000"/>
                </a:solidFill>
              </a:rPr>
              <a:t>所有教職員工生填寫健康關懷問卷</a:t>
            </a:r>
            <a:r>
              <a:rPr lang="zh-TW" altLang="en-US" sz="2600" dirty="0"/>
              <a:t>，以清查單位內是否有</a:t>
            </a:r>
            <a:r>
              <a:rPr lang="zh-TW" altLang="en-US" sz="2600" dirty="0">
                <a:solidFill>
                  <a:srgbClr val="3333FF"/>
                </a:solidFill>
              </a:rPr>
              <a:t>第一、二級流行地區（目前為中港澳）</a:t>
            </a:r>
            <a:r>
              <a:rPr lang="zh-TW" altLang="en-US" sz="2600" dirty="0"/>
              <a:t>旅遊</a:t>
            </a:r>
            <a:r>
              <a:rPr lang="en-US" altLang="zh-TW" sz="2600" dirty="0"/>
              <a:t>/</a:t>
            </a:r>
            <a:r>
              <a:rPr lang="zh-TW" altLang="en-US" sz="2600" dirty="0"/>
              <a:t>接觸</a:t>
            </a:r>
            <a:r>
              <a:rPr lang="en-US" altLang="zh-TW" sz="2600" dirty="0"/>
              <a:t>/</a:t>
            </a:r>
            <a:r>
              <a:rPr lang="zh-TW" altLang="en-US" sz="2600" dirty="0"/>
              <a:t>轉機史、或來自</a:t>
            </a:r>
            <a:r>
              <a:rPr lang="zh-TW" altLang="en-US" sz="2600" dirty="0">
                <a:solidFill>
                  <a:srgbClr val="3333FF"/>
                </a:solidFill>
              </a:rPr>
              <a:t>第一、二、三級旅遊疫情建議地區（目前為泰國、義大利、伊朗、新加坡、日本、韓國）</a:t>
            </a:r>
            <a:r>
              <a:rPr lang="zh-TW" altLang="en-US" sz="2600" dirty="0"/>
              <a:t>的教職員工生。</a:t>
            </a:r>
            <a:endParaRPr lang="en-US" altLang="zh-TW" sz="2600" dirty="0"/>
          </a:p>
          <a:p>
            <a:r>
              <a:rPr lang="zh-TW" altLang="en-US" sz="2600" dirty="0"/>
              <a:t>需填寫</a:t>
            </a:r>
            <a:r>
              <a:rPr lang="zh-TW" altLang="en-US" sz="2600" dirty="0">
                <a:solidFill>
                  <a:srgbClr val="FF0000"/>
                </a:solidFill>
              </a:rPr>
              <a:t>健康關懷問卷</a:t>
            </a:r>
            <a:r>
              <a:rPr lang="zh-TW" altLang="en-US" sz="2600" dirty="0"/>
              <a:t>者：</a:t>
            </a:r>
            <a:endParaRPr lang="en-US" altLang="zh-TW" sz="2600" dirty="0"/>
          </a:p>
          <a:p>
            <a:pPr lvl="1"/>
            <a:r>
              <a:rPr lang="zh-TW" altLang="en-US" sz="2600" dirty="0"/>
              <a:t>校內教職員工生，包含單位自聘人員、博士後研究員、研究助理、工讀生、短期計畫人員、臨時工。</a:t>
            </a:r>
            <a:endParaRPr lang="en-US" altLang="zh-TW" sz="2600" dirty="0"/>
          </a:p>
          <a:p>
            <a:pPr lvl="1"/>
            <a:r>
              <a:rPr lang="zh-TW" altLang="en-US" sz="2600" dirty="0"/>
              <a:t>校外人士包含駐校廠商、洽公訪客。</a:t>
            </a:r>
            <a:endParaRPr lang="en-US" altLang="zh-TW" sz="26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43028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4A1F820-56E3-4801-876F-42F7ED3DB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800" b="1" dirty="0">
                <a:solidFill>
                  <a:srgbClr val="002060"/>
                </a:solidFill>
                <a:latin typeface="+mn-ea"/>
                <a:ea typeface="+mn-ea"/>
              </a:rPr>
              <a:t>24</a:t>
            </a:r>
            <a:r>
              <a:rPr lang="zh-TW" altLang="en-US" sz="4800" b="1" dirty="0">
                <a:solidFill>
                  <a:srgbClr val="002060"/>
                </a:solidFill>
                <a:latin typeface="+mn-ea"/>
                <a:ea typeface="+mn-ea"/>
              </a:rPr>
              <a:t>小時門禁管制</a:t>
            </a:r>
            <a:r>
              <a:rPr lang="en-US" altLang="zh-TW" sz="4800" b="1" dirty="0">
                <a:solidFill>
                  <a:srgbClr val="002060"/>
                </a:solidFill>
                <a:latin typeface="+mn-ea"/>
                <a:ea typeface="+mn-ea"/>
              </a:rPr>
              <a:t>(</a:t>
            </a:r>
            <a:r>
              <a:rPr lang="zh-TW" altLang="en-US" sz="4800" b="1" dirty="0">
                <a:solidFill>
                  <a:srgbClr val="002060"/>
                </a:solidFill>
                <a:latin typeface="+mn-ea"/>
                <a:ea typeface="+mn-ea"/>
              </a:rPr>
              <a:t>錄影</a:t>
            </a:r>
            <a:r>
              <a:rPr lang="en-US" altLang="zh-TW" sz="4800" b="1" dirty="0">
                <a:solidFill>
                  <a:srgbClr val="002060"/>
                </a:solidFill>
                <a:latin typeface="+mn-ea"/>
                <a:ea typeface="+mn-ea"/>
              </a:rPr>
              <a:t>)</a:t>
            </a:r>
            <a:endParaRPr lang="zh-TW" altLang="en-US" sz="4800" b="1" dirty="0">
              <a:solidFill>
                <a:srgbClr val="002060"/>
              </a:solidFill>
              <a:latin typeface="+mn-ea"/>
              <a:ea typeface="+mn-ea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6D8F4CC-B662-48F9-9096-58621D812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11096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lang="zh-TW" altLang="en-US" sz="3600" dirty="0">
                <a:solidFill>
                  <a:srgbClr val="0070C0"/>
                </a:solidFill>
              </a:rPr>
              <a:t>修本所課程之外系學生申請本所門禁權限。</a:t>
            </a:r>
            <a:endParaRPr lang="en-US" altLang="zh-TW" sz="3600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lang="zh-TW" altLang="en-US" sz="3600" dirty="0">
                <a:solidFill>
                  <a:srgbClr val="0070C0"/>
                </a:solidFill>
              </a:rPr>
              <a:t>訪客、洽公、親友、送貨</a:t>
            </a:r>
            <a:r>
              <a:rPr lang="en-US" altLang="zh-TW" sz="3600" dirty="0">
                <a:solidFill>
                  <a:srgbClr val="0070C0"/>
                </a:solidFill>
              </a:rPr>
              <a:t>...</a:t>
            </a:r>
            <a:r>
              <a:rPr lang="zh-TW" altLang="en-US" sz="3600" dirty="0">
                <a:solidFill>
                  <a:srgbClr val="0070C0"/>
                </a:solidFill>
              </a:rPr>
              <a:t>等請聯絡受訪者或收件人開門。</a:t>
            </a:r>
            <a:endParaRPr lang="en-US" altLang="zh-TW" sz="3600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lang="zh-TW" altLang="en-US" sz="3600" dirty="0">
                <a:solidFill>
                  <a:srgbClr val="0070C0"/>
                </a:solidFill>
              </a:rPr>
              <a:t>盡量在門口交貨</a:t>
            </a:r>
            <a:endParaRPr lang="en-US" altLang="zh-TW" sz="3600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lang="zh-TW" altLang="en-US" sz="3600" dirty="0">
                <a:solidFill>
                  <a:srgbClr val="0070C0"/>
                </a:solidFill>
              </a:rPr>
              <a:t>進入館舍需填寫</a:t>
            </a:r>
            <a:r>
              <a:rPr lang="en-US" altLang="zh-TW" sz="3600" dirty="0">
                <a:solidFill>
                  <a:srgbClr val="0070C0"/>
                </a:solidFill>
              </a:rPr>
              <a:t>(</a:t>
            </a:r>
            <a:r>
              <a:rPr lang="zh-TW" altLang="en-US" sz="3600" dirty="0">
                <a:solidFill>
                  <a:srgbClr val="0070C0"/>
                </a:solidFill>
              </a:rPr>
              <a:t>出示</a:t>
            </a:r>
            <a:r>
              <a:rPr lang="en-US" altLang="zh-TW" sz="3600" dirty="0">
                <a:solidFill>
                  <a:srgbClr val="0070C0"/>
                </a:solidFill>
              </a:rPr>
              <a:t>)</a:t>
            </a:r>
            <a:r>
              <a:rPr lang="zh-TW" altLang="en-US" sz="3600" dirty="0">
                <a:solidFill>
                  <a:srgbClr val="0070C0"/>
                </a:solidFill>
                <a:hlinkClick r:id="rId2" action="ppaction://hlinkfile"/>
              </a:rPr>
              <a:t>健康關懷問卷</a:t>
            </a:r>
            <a:r>
              <a:rPr lang="zh-TW" altLang="en-US" sz="3600" dirty="0">
                <a:solidFill>
                  <a:srgbClr val="0070C0"/>
                </a:solidFill>
              </a:rPr>
              <a:t> ，請送至所辦。</a:t>
            </a:r>
            <a:endParaRPr lang="en-US" altLang="zh-TW" sz="3600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lang="zh-TW" altLang="en-US" sz="3600" dirty="0">
                <a:solidFill>
                  <a:srgbClr val="0070C0"/>
                </a:solidFill>
              </a:rPr>
              <a:t>請明確拒絕陌生人跟隨進入館舍。</a:t>
            </a:r>
            <a:endParaRPr lang="en-US" altLang="zh-TW" sz="3600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lang="zh-TW" altLang="en-US" sz="3600" dirty="0">
                <a:solidFill>
                  <a:srgbClr val="0070C0"/>
                </a:solidFill>
              </a:rPr>
              <a:t>絕對不可固定</a:t>
            </a:r>
            <a:r>
              <a:rPr lang="en-US" altLang="zh-TW" sz="3600" dirty="0">
                <a:solidFill>
                  <a:srgbClr val="0070C0"/>
                </a:solidFill>
              </a:rPr>
              <a:t>(</a:t>
            </a:r>
            <a:r>
              <a:rPr lang="zh-TW" altLang="en-US" sz="3600" dirty="0">
                <a:solidFill>
                  <a:srgbClr val="0070C0"/>
                </a:solidFill>
              </a:rPr>
              <a:t>或擋住</a:t>
            </a:r>
            <a:r>
              <a:rPr lang="en-US" altLang="zh-TW" sz="3600" dirty="0">
                <a:solidFill>
                  <a:srgbClr val="0070C0"/>
                </a:solidFill>
              </a:rPr>
              <a:t>)</a:t>
            </a:r>
            <a:r>
              <a:rPr lang="zh-TW" altLang="en-US" sz="3600" dirty="0">
                <a:solidFill>
                  <a:srgbClr val="0070C0"/>
                </a:solidFill>
              </a:rPr>
              <a:t>刷卡門自由進出。</a:t>
            </a:r>
            <a:endParaRPr lang="en-US" altLang="zh-TW" sz="3600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n"/>
            </a:pPr>
            <a:endParaRPr lang="zh-TW" altLang="en-US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515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CBC2C13-3217-4F77-9205-5D9F7A8F5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2701"/>
          </a:xfrm>
        </p:spPr>
        <p:txBody>
          <a:bodyPr>
            <a:normAutofit/>
          </a:bodyPr>
          <a:lstStyle/>
          <a:p>
            <a:r>
              <a:rPr lang="zh-TW" altLang="zh-TW" sz="4800" b="1" dirty="0">
                <a:solidFill>
                  <a:srgbClr val="002060"/>
                </a:solidFill>
              </a:rPr>
              <a:t>疫情流行期間</a:t>
            </a:r>
            <a:endParaRPr lang="zh-TW" altLang="en-US" sz="4800" dirty="0">
              <a:solidFill>
                <a:srgbClr val="002060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FD5E5EB-214D-427C-B31A-1922477AB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83703"/>
            <a:ext cx="8596668" cy="4457659"/>
          </a:xfrm>
        </p:spPr>
        <p:txBody>
          <a:bodyPr>
            <a:noAutofit/>
          </a:bodyPr>
          <a:lstStyle/>
          <a:p>
            <a:pPr lvl="0"/>
            <a:r>
              <a:rPr lang="zh-TW" altLang="zh-TW" sz="2800" dirty="0">
                <a:latin typeface="+mn-ea"/>
              </a:rPr>
              <a:t>多洗手，避免觸摸眼口鼻</a:t>
            </a:r>
            <a:r>
              <a:rPr lang="zh-TW" altLang="en-US" sz="2800" dirty="0">
                <a:latin typeface="+mn-ea"/>
              </a:rPr>
              <a:t>。</a:t>
            </a:r>
            <a:r>
              <a:rPr lang="zh-TW" altLang="zh-TW" sz="2800" dirty="0">
                <a:latin typeface="+mn-ea"/>
              </a:rPr>
              <a:t>注意咳嗽禮節，妥善處理口鼻分泌物。</a:t>
            </a:r>
            <a:endParaRPr lang="en-US" altLang="zh-TW" sz="2800" dirty="0">
              <a:latin typeface="+mn-ea"/>
            </a:endParaRPr>
          </a:p>
          <a:p>
            <a:pPr lvl="0"/>
            <a:r>
              <a:rPr lang="zh-TW" altLang="en-US" sz="2800">
                <a:latin typeface="+mn-ea"/>
              </a:rPr>
              <a:t>教室桌面、電梯按鈕、走廊電燈開關等每日消毒。</a:t>
            </a:r>
            <a:endParaRPr lang="zh-TW" altLang="zh-TW" sz="2800" dirty="0">
              <a:latin typeface="+mn-ea"/>
            </a:endParaRPr>
          </a:p>
          <a:p>
            <a:pPr lvl="0"/>
            <a:r>
              <a:rPr lang="zh-TW" altLang="zh-TW" sz="2800" dirty="0">
                <a:latin typeface="+mn-ea"/>
              </a:rPr>
              <a:t>注意環境通風開窗，避免出入人潮擁擠的場所；搭乘電梯</a:t>
            </a:r>
            <a:r>
              <a:rPr lang="en-US" altLang="zh-TW" sz="2800" dirty="0">
                <a:latin typeface="+mn-ea"/>
              </a:rPr>
              <a:t>(</a:t>
            </a:r>
            <a:r>
              <a:rPr lang="zh-TW" altLang="en-US" sz="2800" dirty="0">
                <a:latin typeface="+mn-ea"/>
              </a:rPr>
              <a:t>避免</a:t>
            </a:r>
            <a:r>
              <a:rPr lang="en-US" altLang="zh-TW" sz="2800" dirty="0">
                <a:latin typeface="+mn-ea"/>
              </a:rPr>
              <a:t>)</a:t>
            </a:r>
            <a:r>
              <a:rPr lang="zh-TW" altLang="zh-TW" sz="2800" dirty="0">
                <a:latin typeface="+mn-ea"/>
              </a:rPr>
              <a:t>及用餐時請勿交談，亦請避免共用食物。</a:t>
            </a:r>
          </a:p>
          <a:p>
            <a:pPr lvl="0"/>
            <a:r>
              <a:rPr lang="zh-TW" altLang="zh-TW" sz="2800" dirty="0">
                <a:latin typeface="+mn-ea"/>
              </a:rPr>
              <a:t>發燒請即刻戴上口罩就醫，勿出入校內館舍；無發燒但有呼吸道症狀者，請全程配戴口罩。</a:t>
            </a:r>
          </a:p>
          <a:p>
            <a:r>
              <a:rPr lang="zh-TW" altLang="zh-TW" sz="2800" dirty="0">
                <a:latin typeface="+mn-ea"/>
              </a:rPr>
              <a:t>有國外旅遊</a:t>
            </a:r>
            <a:r>
              <a:rPr lang="en-US" altLang="zh-TW" sz="2800" dirty="0">
                <a:latin typeface="+mn-ea"/>
              </a:rPr>
              <a:t>/</a:t>
            </a:r>
            <a:r>
              <a:rPr lang="zh-TW" altLang="zh-TW" sz="2800" dirty="0">
                <a:latin typeface="+mn-ea"/>
              </a:rPr>
              <a:t>接觸史且出現呼吸道症狀，除立即戴上口罩就醫外，也請通知保健中心。</a:t>
            </a:r>
            <a:endParaRPr lang="zh-TW" altLang="en-US" sz="2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80670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69C6822-2498-4794-B2A4-38E3AE84C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26969"/>
          </a:xfrm>
        </p:spPr>
        <p:txBody>
          <a:bodyPr>
            <a:normAutofit fontScale="90000"/>
          </a:bodyPr>
          <a:lstStyle/>
          <a:p>
            <a:r>
              <a:rPr lang="en-US" altLang="zh-TW" sz="5300" b="1" dirty="0">
                <a:solidFill>
                  <a:srgbClr val="002060"/>
                </a:solidFill>
                <a:latin typeface="+mn-ea"/>
                <a:ea typeface="+mn-ea"/>
              </a:rPr>
              <a:t>COVID-19</a:t>
            </a:r>
            <a:r>
              <a:rPr lang="zh-TW" altLang="zh-TW" sz="5300" b="1" dirty="0">
                <a:solidFill>
                  <a:srgbClr val="002060"/>
                </a:solidFill>
                <a:latin typeface="+mn-ea"/>
                <a:ea typeface="+mn-ea"/>
              </a:rPr>
              <a:t>新冠肺炎 防疫通報</a:t>
            </a:r>
            <a:br>
              <a:rPr lang="zh-TW" altLang="zh-TW" dirty="0"/>
            </a:b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16B735A-3B86-4B30-BAB2-E7758A01E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68545"/>
            <a:ext cx="8596668" cy="4579855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</a:pPr>
            <a:r>
              <a:rPr lang="zh-TW" altLang="zh-TW" sz="4500" dirty="0"/>
              <a:t>本校教職員工生自</a:t>
            </a:r>
            <a:r>
              <a:rPr lang="zh-TW" altLang="zh-TW" sz="4500" dirty="0">
                <a:solidFill>
                  <a:srgbClr val="FF0000"/>
                </a:solidFill>
              </a:rPr>
              <a:t>一、二級疫情流行地區與一、二、三級旅遊疫情建議地區</a:t>
            </a:r>
            <a:r>
              <a:rPr lang="zh-TW" altLang="zh-TW" sz="4500" dirty="0"/>
              <a:t>入境者，必須登入臺大校園傳染病管制網 （ </a:t>
            </a:r>
            <a:r>
              <a:rPr lang="en-US" altLang="zh-TW" sz="4500" u="sng" dirty="0">
                <a:hlinkClick r:id="rId2"/>
              </a:rPr>
              <a:t>https://my.ntu.edu.tw/ntuwdc/</a:t>
            </a:r>
            <a:r>
              <a:rPr lang="en-US" altLang="zh-TW" sz="4500" dirty="0"/>
              <a:t> </a:t>
            </a:r>
            <a:r>
              <a:rPr lang="zh-TW" altLang="zh-TW" sz="4500" dirty="0"/>
              <a:t>）完成通報作業。無網頁帳號者，可請同仁代理上網通報，或直接聯繫保健中心洪千惠技正 </a:t>
            </a:r>
            <a:r>
              <a:rPr lang="en-US" altLang="zh-TW" sz="4500" u="sng" dirty="0">
                <a:hlinkClick r:id="rId3"/>
              </a:rPr>
              <a:t>hungch@ntu.edu.tw</a:t>
            </a:r>
            <a:r>
              <a:rPr lang="en-US" altLang="zh-TW" sz="4500" dirty="0"/>
              <a:t>  </a:t>
            </a:r>
            <a:r>
              <a:rPr lang="zh-TW" altLang="zh-TW" sz="4500" dirty="0"/>
              <a:t>協助。</a:t>
            </a:r>
            <a:br>
              <a:rPr lang="en-US" altLang="zh-TW" sz="4500" dirty="0"/>
            </a:br>
            <a:r>
              <a:rPr lang="zh-TW" altLang="zh-TW" sz="4500" b="1" dirty="0"/>
              <a:t>保健中心：</a:t>
            </a:r>
            <a:r>
              <a:rPr lang="en-US" altLang="zh-TW" sz="4500" b="1" dirty="0"/>
              <a:t>3366-2156 (</a:t>
            </a:r>
            <a:r>
              <a:rPr lang="zh-TW" altLang="zh-TW" sz="4500" b="1" dirty="0"/>
              <a:t>上班時間，</a:t>
            </a:r>
            <a:r>
              <a:rPr lang="en-US" altLang="zh-TW" sz="4500" b="1" dirty="0"/>
              <a:t>8AM – 5PM</a:t>
            </a:r>
            <a:r>
              <a:rPr lang="zh-TW" altLang="zh-TW" sz="4500" b="1" dirty="0"/>
              <a:t>） </a:t>
            </a:r>
            <a:endParaRPr lang="zh-TW" altLang="zh-TW" sz="4500" dirty="0"/>
          </a:p>
          <a:p>
            <a:r>
              <a:rPr lang="zh-TW" altLang="zh-TW" sz="4500" b="1" dirty="0"/>
              <a:t>校安中心：</a:t>
            </a:r>
            <a:r>
              <a:rPr lang="en-US" altLang="zh-TW" sz="4500" b="1" dirty="0"/>
              <a:t>3366-9119</a:t>
            </a:r>
            <a:r>
              <a:rPr lang="zh-TW" altLang="zh-TW" sz="4500" b="1" dirty="0"/>
              <a:t>（</a:t>
            </a:r>
            <a:r>
              <a:rPr lang="en-US" altLang="zh-TW" sz="4500" b="1" dirty="0"/>
              <a:t>24</a:t>
            </a:r>
            <a:r>
              <a:rPr lang="zh-TW" altLang="zh-TW" sz="4500" b="1" dirty="0"/>
              <a:t>小時）</a:t>
            </a:r>
            <a:endParaRPr lang="zh-TW" altLang="zh-TW" sz="45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1722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2942F72-4487-48CB-B885-CFA868A14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269D992E-8FDF-4076-B673-77F43C9013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8329" y="609599"/>
            <a:ext cx="9307777" cy="5828907"/>
          </a:xfrm>
        </p:spPr>
      </p:pic>
    </p:spTree>
    <p:extLst>
      <p:ext uri="{BB962C8B-B14F-4D97-AF65-F5344CB8AC3E}">
        <p14:creationId xmlns:p14="http://schemas.microsoft.com/office/powerpoint/2010/main" val="1518981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0D3CF00-C298-488F-9A57-5F371D2C3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654" y="685014"/>
            <a:ext cx="7888262" cy="1942455"/>
          </a:xfrm>
        </p:spPr>
        <p:txBody>
          <a:bodyPr>
            <a:normAutofit fontScale="90000"/>
          </a:bodyPr>
          <a:lstStyle/>
          <a:p>
            <a:r>
              <a:rPr lang="zh-TW" altLang="en-US" sz="5300" b="1" dirty="0">
                <a:solidFill>
                  <a:srgbClr val="002060"/>
                </a:solidFill>
              </a:rPr>
              <a:t>防疫資訊查詢</a:t>
            </a:r>
            <a:br>
              <a:rPr lang="en-US" altLang="zh-TW" b="1" dirty="0">
                <a:solidFill>
                  <a:srgbClr val="002060"/>
                </a:solidFill>
              </a:rPr>
            </a:br>
            <a:br>
              <a:rPr lang="en-US" altLang="zh-TW" b="1" dirty="0">
                <a:solidFill>
                  <a:srgbClr val="002060"/>
                </a:solidFill>
              </a:rPr>
            </a:br>
            <a:r>
              <a:rPr lang="zh-TW" altLang="en-US" b="1" dirty="0"/>
              <a:t>「疾管家」</a:t>
            </a:r>
            <a:r>
              <a:rPr lang="zh-TW" altLang="en-US" dirty="0"/>
              <a:t>，</a:t>
            </a:r>
            <a:r>
              <a:rPr lang="en-US" altLang="zh-TW" b="1" dirty="0" err="1"/>
              <a:t>LineID</a:t>
            </a:r>
            <a:r>
              <a:rPr lang="zh-TW" altLang="en-US" b="1" dirty="0"/>
              <a:t>「＠</a:t>
            </a:r>
            <a:r>
              <a:rPr lang="en-US" altLang="zh-TW" b="1" dirty="0" err="1"/>
              <a:t>taiwancdc</a:t>
            </a:r>
            <a:r>
              <a:rPr lang="zh-TW" altLang="en-US" b="1" dirty="0"/>
              <a:t>」</a:t>
            </a:r>
            <a:endParaRPr lang="zh-TW" altLang="en-US" b="1" dirty="0">
              <a:solidFill>
                <a:srgbClr val="002060"/>
              </a:solidFill>
            </a:endParaRPr>
          </a:p>
        </p:txBody>
      </p:sp>
      <p:pic>
        <p:nvPicPr>
          <p:cNvPr id="4" name="內容版面配置區 3">
            <a:hlinkClick r:id="rId2"/>
            <a:extLst>
              <a:ext uri="{FF2B5EF4-FFF2-40B4-BE49-F238E27FC236}">
                <a16:creationId xmlns:a16="http://schemas.microsoft.com/office/drawing/2014/main" id="{80EA478F-A854-4061-9313-6EE2EE8253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93770" y="2804440"/>
            <a:ext cx="6198912" cy="1123386"/>
          </a:xfrm>
          <a:prstGeom prst="rect">
            <a:avLst/>
          </a:prstGeom>
        </p:spPr>
      </p:pic>
      <p:pic>
        <p:nvPicPr>
          <p:cNvPr id="1026" name="Picture 2" descr="logo">
            <a:hlinkClick r:id="rId4"/>
            <a:extLst>
              <a:ext uri="{FF2B5EF4-FFF2-40B4-BE49-F238E27FC236}">
                <a16:creationId xmlns:a16="http://schemas.microsoft.com/office/drawing/2014/main" id="{75911870-7BCF-4D26-A65B-48175F3CF6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3770" y="4230531"/>
            <a:ext cx="6198913" cy="968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國立臺灣大學應用力學研究所">
            <a:hlinkClick r:id="rId6"/>
            <a:extLst>
              <a:ext uri="{FF2B5EF4-FFF2-40B4-BE49-F238E27FC236}">
                <a16:creationId xmlns:a16="http://schemas.microsoft.com/office/drawing/2014/main" id="{FEB882CB-48FF-40FD-8352-CE5F22ACE5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249" y="5720720"/>
            <a:ext cx="6292392" cy="904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4913774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2688</TotalTime>
  <Words>458</Words>
  <Application>Microsoft Office PowerPoint</Application>
  <PresentationFormat>寬螢幕</PresentationFormat>
  <Paragraphs>25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3" baseType="lpstr">
      <vt:lpstr>微軟正黑體</vt:lpstr>
      <vt:lpstr>Arial</vt:lpstr>
      <vt:lpstr>Trebuchet MS</vt:lpstr>
      <vt:lpstr>Wingdings</vt:lpstr>
      <vt:lpstr>Wingdings 3</vt:lpstr>
      <vt:lpstr>多面向</vt:lpstr>
      <vt:lpstr>應力所防疫措施</vt:lpstr>
      <vt:lpstr>全校性防疫措施</vt:lpstr>
      <vt:lpstr>24小時門禁管制(錄影)</vt:lpstr>
      <vt:lpstr>疫情流行期間</vt:lpstr>
      <vt:lpstr>COVID-19新冠肺炎 防疫通報 </vt:lpstr>
      <vt:lpstr>PowerPoint 簡報</vt:lpstr>
      <vt:lpstr>防疫資訊查詢  「疾管家」，LineID「＠taiwancdc」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應力所防疫措施</dc:title>
  <dc:creator>user</dc:creator>
  <cp:lastModifiedBy>user</cp:lastModifiedBy>
  <cp:revision>29</cp:revision>
  <dcterms:created xsi:type="dcterms:W3CDTF">2020-02-29T07:39:57Z</dcterms:created>
  <dcterms:modified xsi:type="dcterms:W3CDTF">2020-03-02T07:17:00Z</dcterms:modified>
</cp:coreProperties>
</file>